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2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Shape 30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1" name="Shape 34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Shape 34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ACE health solutions -- morrisville, nC .. right up the road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ACUmed SW - raleigh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Hawaii -- the one out in the pacific ocean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3" name="Shape 3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Shape 38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Shape 39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2" name="Shape 40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9" name="Shape 40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Shape 41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8" name="Shape 41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 Ambulatory Certified (MU1) / Module Certified (MU 2)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USA, India, Indonesia, Kenya, Mexico + 177 other countries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-"/>
            </a:pPr>
            <a:r>
              <a:rPr lang="en-US" sz="1200" b="0" i="0" u="sng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International</a:t>
            </a: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- 182 countries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87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25000"/>
              <a:buFont typeface="Calibri"/>
              <a:buNone/>
            </a:pPr>
            <a:r>
              <a:rPr lang="en-US" sz="1200" b="0" i="0" u="sng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Ease</a:t>
            </a: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use – don’t  spend all your time at the keyboard  -  be with your patients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/>
              <a:t>Information exchange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E-prescription interfaces with newcrop/allscript /Drfirst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 interface/storage with LabCorp and Quest (requisition &amp; results storage)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Comprehensive billing capabilities (electronic &amp; paper) with claims management interface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hyperlink" Target="https://www.youtube.com/watch?v=e23E5DvKpjM" TargetMode="Externa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jpg"/><Relationship Id="rId8" Type="http://schemas.openxmlformats.org/officeDocument/2006/relationships/image" Target="../media/image3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3.png"/><Relationship Id="rId5" Type="http://schemas.openxmlformats.org/officeDocument/2006/relationships/hyperlink" Target="http://www.open-emr.org/wiki/index.php/OpenEMR_Certification_Stage_II_Meaningful_Use#Completion_Barometer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3.png"/><Relationship Id="rId6" Type="http://schemas.openxmlformats.org/officeDocument/2006/relationships/hyperlink" Target="http://www.open-emr.org/wiki/index.php/DIY_IMPLEMENTATION_OF_OPENEMR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-emr.org/wiki/index.php/Development_Demo#Daily_Build_Development_Demo" TargetMode="External"/><Relationship Id="rId4" Type="http://schemas.openxmlformats.org/officeDocument/2006/relationships/hyperlink" Target="http://www.open-emr.org/wiki/index.php/Modernization_Roadmap" TargetMode="External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-emr.org/wiki/index.php/OpenEMR_Downloads" TargetMode="External"/><Relationship Id="rId4" Type="http://schemas.openxmlformats.org/officeDocument/2006/relationships/hyperlink" Target="http://www.open-emr.org/wiki/index.php/OpenEMR_Wiki_Home_Page" TargetMode="External"/><Relationship Id="rId5" Type="http://schemas.openxmlformats.org/officeDocument/2006/relationships/hyperlink" Target="https://sourceforge.net/p/openemr/discussion/" TargetMode="External"/><Relationship Id="rId6" Type="http://schemas.openxmlformats.org/officeDocument/2006/relationships/hyperlink" Target="http://www.open-emr.org/wiki/index.php/OpenEMR_Professional_Support" TargetMode="Externa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-squared.com/products-services/openemr-medmaster-mobility-integration/#.WEW_UeYrI1I" TargetMode="External"/><Relationship Id="rId4" Type="http://schemas.openxmlformats.org/officeDocument/2006/relationships/hyperlink" Target="www.open-emr.or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hyperlink" Target="http://www.open-emr.org/wiki/index.php/OpenEMR_Success_Stories" TargetMode="External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demo.open-emr.org:2102/openemr/interface/login/login_frame.php?site=default" TargetMode="External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ourceforge.net/projects/openemr/files/stats/timeline?dates=2002-08-01+to+2016-11-22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8" descr="ttp://www.open-emr.org/wiki/skins/openemr/images/slide-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925" y="614358"/>
            <a:ext cx="11300989" cy="3433761"/>
          </a:xfrm>
          <a:prstGeom prst="rect">
            <a:avLst/>
          </a:prstGeom>
          <a:noFill/>
          <a:ln w="1016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9" name="Shape 89"/>
          <p:cNvSpPr/>
          <p:nvPr/>
        </p:nvSpPr>
        <p:spPr>
          <a:xfrm>
            <a:off x="1833037" y="614350"/>
            <a:ext cx="9474900" cy="615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Better software. Better outcomes. Better healthcare.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</a:p>
        </p:txBody>
      </p:sp>
      <p:pic>
        <p:nvPicPr>
          <p:cNvPr id="90" name="Shape 90" descr="http://www.open-emr.org/wiki/skins/openemr/images/squar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855" y="779452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 descr="http://www.open-emr.org/wiki/skins/openemr/images/logo-full-con.png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69455" y="4296083"/>
            <a:ext cx="24480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3726525" y="5351175"/>
            <a:ext cx="5983200" cy="83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Rhonda Baker – Certified Sales 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Specialist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Destiny Stutts – Certified Technical 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pecialist</a:t>
            </a:r>
          </a:p>
        </p:txBody>
      </p:sp>
      <p:sp>
        <p:nvSpPr>
          <p:cNvPr id="93" name="Shape 93"/>
          <p:cNvSpPr/>
          <p:nvPr/>
        </p:nvSpPr>
        <p:spPr>
          <a:xfrm>
            <a:off x="542925" y="2580026"/>
            <a:ext cx="11020096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 i="0" u="none" strike="noStrike" cap="none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MISSION: to ensure that </a:t>
            </a:r>
            <a:r>
              <a:rPr lang="en-US" sz="2400" b="1" i="0" u="sng" strike="noStrike" cap="none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all</a:t>
            </a:r>
            <a:r>
              <a:rPr lang="en-US" sz="2400" b="1" i="0" u="none" strike="noStrike" cap="none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 people, regardless of race, socioeconomic status or geographic location, have access to high-quality medical care through the donation of free, open source medical software and service relating to that software. 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5239407" y="4981866"/>
            <a:ext cx="2025600" cy="36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December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Shape 303" descr="ttps://marketingchristianbooks.files.wordpress.com/2012/10/award-winner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12017" y="2836825"/>
            <a:ext cx="3348209" cy="334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4" name="Shape 304"/>
          <p:cNvGrpSpPr/>
          <p:nvPr/>
        </p:nvGrpSpPr>
        <p:grpSpPr>
          <a:xfrm>
            <a:off x="5274182" y="4498813"/>
            <a:ext cx="2340087" cy="1228669"/>
            <a:chOff x="4114800" y="2522483"/>
            <a:chExt cx="2768967" cy="1551836"/>
          </a:xfrm>
        </p:grpSpPr>
        <p:pic>
          <p:nvPicPr>
            <p:cNvPr id="305" name="Shape 305" descr="http://www.open-emr.org/wiki/skins/openemr/images/give-heart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114800" y="2522483"/>
              <a:ext cx="2549965" cy="15518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6" name="Shape 306"/>
            <p:cNvSpPr txBox="1"/>
            <p:nvPr/>
          </p:nvSpPr>
          <p:spPr>
            <a:xfrm>
              <a:off x="4386539" y="3444596"/>
              <a:ext cx="2497227" cy="46647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Non-profit backing</a:t>
              </a:r>
            </a:p>
          </p:txBody>
        </p:sp>
      </p:grpSp>
      <p:grpSp>
        <p:nvGrpSpPr>
          <p:cNvPr id="307" name="Shape 307"/>
          <p:cNvGrpSpPr/>
          <p:nvPr/>
        </p:nvGrpSpPr>
        <p:grpSpPr>
          <a:xfrm>
            <a:off x="4875703" y="1409192"/>
            <a:ext cx="2574375" cy="1744014"/>
            <a:chOff x="1114425" y="4086225"/>
            <a:chExt cx="2438399" cy="2028825"/>
          </a:xfrm>
        </p:grpSpPr>
        <p:pic>
          <p:nvPicPr>
            <p:cNvPr id="308" name="Shape 308" descr="http://www.open-emr.org/wiki/skins/openemr/images/osi-certified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114425" y="4086225"/>
              <a:ext cx="2438399" cy="2028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9" name="Shape 309"/>
            <p:cNvSpPr txBox="1"/>
            <p:nvPr/>
          </p:nvSpPr>
          <p:spPr>
            <a:xfrm>
              <a:off x="1176337" y="4733925"/>
              <a:ext cx="23764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Open Source Initiative</a:t>
              </a:r>
            </a:p>
          </p:txBody>
        </p:sp>
      </p:grpSp>
      <p:grpSp>
        <p:nvGrpSpPr>
          <p:cNvPr id="310" name="Shape 310"/>
          <p:cNvGrpSpPr/>
          <p:nvPr/>
        </p:nvGrpSpPr>
        <p:grpSpPr>
          <a:xfrm>
            <a:off x="412434" y="1275724"/>
            <a:ext cx="4073688" cy="900944"/>
            <a:chOff x="3800475" y="4715680"/>
            <a:chExt cx="4762499" cy="1381125"/>
          </a:xfrm>
        </p:grpSpPr>
        <p:pic>
          <p:nvPicPr>
            <p:cNvPr id="311" name="Shape 311" descr="ttps://www.healthit.gov/sites/default/files/ONC-Certified-HIT-2014.png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00475" y="4715680"/>
              <a:ext cx="4762499" cy="13811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2" name="Shape 312"/>
            <p:cNvSpPr txBox="1"/>
            <p:nvPr/>
          </p:nvSpPr>
          <p:spPr>
            <a:xfrm>
              <a:off x="4914900" y="4825721"/>
              <a:ext cx="25336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MU 1 Complete EMR</a:t>
              </a:r>
            </a:p>
          </p:txBody>
        </p:sp>
      </p:grpSp>
      <p:grpSp>
        <p:nvGrpSpPr>
          <p:cNvPr id="313" name="Shape 313"/>
          <p:cNvGrpSpPr/>
          <p:nvPr/>
        </p:nvGrpSpPr>
        <p:grpSpPr>
          <a:xfrm>
            <a:off x="391950" y="3084323"/>
            <a:ext cx="3200400" cy="2028825"/>
            <a:chOff x="8982075" y="3900487"/>
            <a:chExt cx="3200400" cy="2028825"/>
          </a:xfrm>
        </p:grpSpPr>
        <p:pic>
          <p:nvPicPr>
            <p:cNvPr id="314" name="Shape 314" descr="http://www.open-emr.org/wiki/skins/openemr/images/onc-cert.jpg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8982075" y="3900487"/>
              <a:ext cx="3057525" cy="2028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5" name="Shape 315"/>
            <p:cNvSpPr txBox="1"/>
            <p:nvPr/>
          </p:nvSpPr>
          <p:spPr>
            <a:xfrm>
              <a:off x="9648825" y="4957762"/>
              <a:ext cx="25336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MU 2 Module EMR</a:t>
              </a:r>
            </a:p>
          </p:txBody>
        </p:sp>
      </p:grpSp>
      <p:pic>
        <p:nvPicPr>
          <p:cNvPr id="316" name="Shape 316" descr="http://www.open-emr.org/wiki/skins/openemr/images/logo-full-con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385603" y="6090169"/>
            <a:ext cx="2447925" cy="685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7" name="Shape 317"/>
          <p:cNvGrpSpPr/>
          <p:nvPr/>
        </p:nvGrpSpPr>
        <p:grpSpPr>
          <a:xfrm>
            <a:off x="7898312" y="1182356"/>
            <a:ext cx="3656329" cy="4346697"/>
            <a:chOff x="8077043" y="452270"/>
            <a:chExt cx="3656329" cy="4346697"/>
          </a:xfrm>
        </p:grpSpPr>
        <p:pic>
          <p:nvPicPr>
            <p:cNvPr id="318" name="Shape 31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8077043" y="1137400"/>
              <a:ext cx="2974583" cy="20898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9" name="Shape 31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8466625" y="2435238"/>
              <a:ext cx="3266747" cy="236372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0" name="Shape 320"/>
            <p:cNvSpPr txBox="1"/>
            <p:nvPr/>
          </p:nvSpPr>
          <p:spPr>
            <a:xfrm>
              <a:off x="8261131" y="452270"/>
              <a:ext cx="3026979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 b="1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Best of OpenSource SW  (BOSSIE)– two years in a row</a:t>
              </a:r>
            </a:p>
          </p:txBody>
        </p:sp>
      </p:grpSp>
      <p:sp>
        <p:nvSpPr>
          <p:cNvPr id="321" name="Shape 321"/>
          <p:cNvSpPr txBox="1"/>
          <p:nvPr/>
        </p:nvSpPr>
        <p:spPr>
          <a:xfrm>
            <a:off x="1102571" y="104863"/>
            <a:ext cx="10625957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are award winning , multi-certified and non-profit 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Shape 327" descr="ttp://www.countrycottagesonline.com/project/images/smallstar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6320" y="2163416"/>
            <a:ext cx="3984586" cy="1727158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Shape 328"/>
          <p:cNvSpPr txBox="1"/>
          <p:nvPr/>
        </p:nvSpPr>
        <p:spPr>
          <a:xfrm>
            <a:off x="1097604" y="425672"/>
            <a:ext cx="10625957" cy="107721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Don’t take our word for it – Check out our reviews &amp; testimonials!</a:t>
            </a:r>
          </a:p>
        </p:txBody>
      </p:sp>
      <p:pic>
        <p:nvPicPr>
          <p:cNvPr id="329" name="Shape 3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2377" y="4207291"/>
            <a:ext cx="5227957" cy="2140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0" name="Shape 330"/>
          <p:cNvGrpSpPr/>
          <p:nvPr/>
        </p:nvGrpSpPr>
        <p:grpSpPr>
          <a:xfrm>
            <a:off x="6241306" y="2143681"/>
            <a:ext cx="6160391" cy="3292138"/>
            <a:chOff x="305738" y="3379730"/>
            <a:chExt cx="6160391" cy="3292138"/>
          </a:xfrm>
        </p:grpSpPr>
        <p:sp>
          <p:nvSpPr>
            <p:cNvPr id="331" name="Shape 331"/>
            <p:cNvSpPr/>
            <p:nvPr/>
          </p:nvSpPr>
          <p:spPr>
            <a:xfrm>
              <a:off x="370130" y="3379730"/>
              <a:ext cx="6096000" cy="64633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“</a:t>
              </a:r>
              <a:r>
                <a:rPr lang="en-US" sz="18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great community of users and support professionals, get involved and see where the future of healthcare it is heading”</a:t>
              </a:r>
            </a:p>
          </p:txBody>
        </p:sp>
        <p:sp>
          <p:nvSpPr>
            <p:cNvPr id="332" name="Shape 332"/>
            <p:cNvSpPr/>
            <p:nvPr/>
          </p:nvSpPr>
          <p:spPr>
            <a:xfrm>
              <a:off x="370130" y="4184355"/>
              <a:ext cx="6096000" cy="12003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“</a:t>
              </a:r>
              <a:r>
                <a:rPr lang="en-US" sz="18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Implemented OpenEMR August . Startup cost $5.99. Workflow about 85% compared to paper records, but improving. Very helpful Forums. Wiki is expanding. Successful MU attestation for 2012. If this is not a testimonial, I don't know what is</a:t>
              </a: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”</a:t>
              </a:r>
            </a:p>
          </p:txBody>
        </p:sp>
        <p:sp>
          <p:nvSpPr>
            <p:cNvPr id="333" name="Shape 333"/>
            <p:cNvSpPr/>
            <p:nvPr/>
          </p:nvSpPr>
          <p:spPr>
            <a:xfrm>
              <a:off x="305738" y="5471539"/>
              <a:ext cx="6096000" cy="120032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“</a:t>
              </a:r>
              <a:r>
                <a:rPr lang="en-US" sz="18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Very Good, We have been using Openemr in a cardiology practice for about an year and very happy with it. Very active and helpful community. Truly open source project. Very feature rich and easy to customize</a:t>
              </a: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”. </a:t>
              </a:r>
            </a:p>
          </p:txBody>
        </p:sp>
      </p:grpSp>
      <p:cxnSp>
        <p:nvCxnSpPr>
          <p:cNvPr id="334" name="Shape 334"/>
          <p:cNvCxnSpPr/>
          <p:nvPr/>
        </p:nvCxnSpPr>
        <p:spPr>
          <a:xfrm>
            <a:off x="6304369" y="2870091"/>
            <a:ext cx="5504004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5" name="Shape 335"/>
          <p:cNvCxnSpPr/>
          <p:nvPr/>
        </p:nvCxnSpPr>
        <p:spPr>
          <a:xfrm>
            <a:off x="6432330" y="4235491"/>
            <a:ext cx="5504004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36" name="Shape 336"/>
          <p:cNvSpPr txBox="1"/>
          <p:nvPr/>
        </p:nvSpPr>
        <p:spPr>
          <a:xfrm>
            <a:off x="748860" y="1750227"/>
            <a:ext cx="4459506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4.9 out of 5 stars</a:t>
            </a:r>
          </a:p>
        </p:txBody>
      </p:sp>
      <p:sp>
        <p:nvSpPr>
          <p:cNvPr id="337" name="Shape 337"/>
          <p:cNvSpPr/>
          <p:nvPr/>
        </p:nvSpPr>
        <p:spPr>
          <a:xfrm>
            <a:off x="457200" y="1623848"/>
            <a:ext cx="5186855" cy="1924623"/>
          </a:xfrm>
          <a:prstGeom prst="roundRect">
            <a:avLst>
              <a:gd name="adj" fmla="val 16667"/>
            </a:avLst>
          </a:prstGeom>
          <a:noFill/>
          <a:ln w="1079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8" name="Shape 338" descr="http://www.open-emr.org/wiki/skins/openemr/images/logo-full-con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744075" y="6115419"/>
            <a:ext cx="2447925" cy="68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Shape 3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6335" y="1734208"/>
            <a:ext cx="11750482" cy="4614916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Shape 345"/>
          <p:cNvSpPr/>
          <p:nvPr/>
        </p:nvSpPr>
        <p:spPr>
          <a:xfrm>
            <a:off x="630620" y="4035971"/>
            <a:ext cx="4288219" cy="1734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CLINICAL</a:t>
            </a:r>
          </a:p>
        </p:txBody>
      </p:sp>
      <p:sp>
        <p:nvSpPr>
          <p:cNvPr id="346" name="Shape 346"/>
          <p:cNvSpPr/>
          <p:nvPr/>
        </p:nvSpPr>
        <p:spPr>
          <a:xfrm>
            <a:off x="4934607" y="4035971"/>
            <a:ext cx="1545021" cy="1734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CARE COOR’D</a:t>
            </a:r>
          </a:p>
        </p:txBody>
      </p:sp>
      <p:sp>
        <p:nvSpPr>
          <p:cNvPr id="347" name="Shape 347"/>
          <p:cNvSpPr/>
          <p:nvPr/>
        </p:nvSpPr>
        <p:spPr>
          <a:xfrm>
            <a:off x="6495394" y="4035971"/>
            <a:ext cx="646385" cy="1734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QUAL</a:t>
            </a:r>
          </a:p>
        </p:txBody>
      </p:sp>
      <p:sp>
        <p:nvSpPr>
          <p:cNvPr id="348" name="Shape 348"/>
          <p:cNvSpPr/>
          <p:nvPr/>
        </p:nvSpPr>
        <p:spPr>
          <a:xfrm>
            <a:off x="7157546" y="4035971"/>
            <a:ext cx="2254468" cy="1734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PRIVACY &amp; SECURITY</a:t>
            </a:r>
          </a:p>
        </p:txBody>
      </p:sp>
      <p:sp>
        <p:nvSpPr>
          <p:cNvPr id="349" name="Shape 349"/>
          <p:cNvSpPr/>
          <p:nvPr/>
        </p:nvSpPr>
        <p:spPr>
          <a:xfrm>
            <a:off x="9412014" y="4035971"/>
            <a:ext cx="772509" cy="1734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P.E.</a:t>
            </a:r>
          </a:p>
        </p:txBody>
      </p:sp>
      <p:sp>
        <p:nvSpPr>
          <p:cNvPr id="350" name="Shape 350"/>
          <p:cNvSpPr/>
          <p:nvPr/>
        </p:nvSpPr>
        <p:spPr>
          <a:xfrm>
            <a:off x="10200289" y="4035971"/>
            <a:ext cx="1355835" cy="1734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PUBLIC HEALTH</a:t>
            </a:r>
          </a:p>
        </p:txBody>
      </p:sp>
      <p:sp>
        <p:nvSpPr>
          <p:cNvPr id="351" name="Shape 351"/>
          <p:cNvSpPr txBox="1"/>
          <p:nvPr/>
        </p:nvSpPr>
        <p:spPr>
          <a:xfrm>
            <a:off x="9459307" y="4586760"/>
            <a:ext cx="1166647" cy="461664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PATIENT ENGAGEMENT</a:t>
            </a:r>
          </a:p>
        </p:txBody>
      </p:sp>
      <p:sp>
        <p:nvSpPr>
          <p:cNvPr id="352" name="Shape 352"/>
          <p:cNvSpPr/>
          <p:nvPr/>
        </p:nvSpPr>
        <p:spPr>
          <a:xfrm>
            <a:off x="9837682" y="4335517"/>
            <a:ext cx="236482" cy="251243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Shape 353"/>
          <p:cNvSpPr/>
          <p:nvPr/>
        </p:nvSpPr>
        <p:spPr>
          <a:xfrm>
            <a:off x="756745" y="5517932"/>
            <a:ext cx="4162096" cy="252247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Shape 354"/>
          <p:cNvSpPr txBox="1"/>
          <p:nvPr/>
        </p:nvSpPr>
        <p:spPr>
          <a:xfrm>
            <a:off x="412424" y="220725"/>
            <a:ext cx="11096400" cy="1446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are committed to continued development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FULL MeaningfulUse 2 Certification Status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REAL TIME status as of 11/17/16 ! </a:t>
            </a:r>
          </a:p>
        </p:txBody>
      </p:sp>
      <p:sp>
        <p:nvSpPr>
          <p:cNvPr id="355" name="Shape 355"/>
          <p:cNvSpPr/>
          <p:nvPr/>
        </p:nvSpPr>
        <p:spPr>
          <a:xfrm>
            <a:off x="756745" y="2695905"/>
            <a:ext cx="4918840" cy="331076"/>
          </a:xfrm>
          <a:prstGeom prst="rect">
            <a:avLst/>
          </a:prstGeom>
          <a:noFill/>
          <a:ln w="317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6" name="Shape 356" descr="http://www.open-emr.org/wiki/skins/openemr/images/logo-full-con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01992" y="6085053"/>
            <a:ext cx="2447925" cy="685799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Shape 357"/>
          <p:cNvSpPr txBox="1"/>
          <p:nvPr/>
        </p:nvSpPr>
        <p:spPr>
          <a:xfrm>
            <a:off x="94025" y="6033150"/>
            <a:ext cx="9250200" cy="7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200" u="sng">
                <a:solidFill>
                  <a:schemeClr val="hlink"/>
                </a:solidFill>
                <a:hlinkClick r:id="rId5"/>
              </a:rPr>
              <a:t>http://www.open-emr.org/wiki/index.php/OpenEMR_Certification_Stage_II_Meaningful_Use#Completion_Barometer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Shape 3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1639" y="1286358"/>
            <a:ext cx="8298435" cy="4982706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Shape 364"/>
          <p:cNvSpPr txBox="1"/>
          <p:nvPr/>
        </p:nvSpPr>
        <p:spPr>
          <a:xfrm>
            <a:off x="9434511" y="1151475"/>
            <a:ext cx="2324747" cy="483209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You can easily implement this yourself w/ our “</a:t>
            </a:r>
            <a:r>
              <a:rPr lang="en-US" sz="2800" b="1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Do it yourself guide” </a:t>
            </a:r>
            <a:r>
              <a:rPr lang="en-US" sz="2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but if you elect to use a partner,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we have them </a:t>
            </a:r>
            <a:r>
              <a:rPr lang="en-US" sz="2800" u="sng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all over the globe</a:t>
            </a:r>
          </a:p>
        </p:txBody>
      </p:sp>
      <p:sp>
        <p:nvSpPr>
          <p:cNvPr id="365" name="Shape 365"/>
          <p:cNvSpPr txBox="1"/>
          <p:nvPr/>
        </p:nvSpPr>
        <p:spPr>
          <a:xfrm>
            <a:off x="94595" y="356461"/>
            <a:ext cx="11997558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have an Extensive Network of Implementation &amp; Support Partners</a:t>
            </a:r>
          </a:p>
        </p:txBody>
      </p:sp>
      <p:pic>
        <p:nvPicPr>
          <p:cNvPr id="366" name="Shape 366" descr="mr 6 ope pro cert sup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1639" y="4204085"/>
            <a:ext cx="1895467" cy="1699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Shape 367" descr="http://www.open-emr.org/wiki/skins/openemr/images/logo-full-con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90857" y="6312923"/>
            <a:ext cx="1750306" cy="490358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>
            <a:hlinkClick r:id="rId6"/>
          </p:cNvPr>
          <p:cNvSpPr/>
          <p:nvPr/>
        </p:nvSpPr>
        <p:spPr>
          <a:xfrm>
            <a:off x="7205477" y="5903687"/>
            <a:ext cx="1705013" cy="850004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2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Do it yourself guide with encouragement</a:t>
            </a:r>
          </a:p>
        </p:txBody>
      </p:sp>
      <p:sp>
        <p:nvSpPr>
          <p:cNvPr id="369" name="Shape 369"/>
          <p:cNvSpPr/>
          <p:nvPr/>
        </p:nvSpPr>
        <p:spPr>
          <a:xfrm rot="1828574">
            <a:off x="8785852" y="3192066"/>
            <a:ext cx="217159" cy="2833273"/>
          </a:xfrm>
          <a:prstGeom prst="down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Shape 375" descr="http://www.open-emr.org/wiki/images/4/40/Openemr-custom.jpg"/>
          <p:cNvPicPr preferRelativeResize="0"/>
          <p:nvPr/>
        </p:nvPicPr>
        <p:blipFill rotWithShape="1">
          <a:blip r:embed="rId3">
            <a:alphaModFix/>
          </a:blip>
          <a:srcRect t="25749"/>
          <a:stretch/>
        </p:blipFill>
        <p:spPr>
          <a:xfrm>
            <a:off x="1354424" y="1421798"/>
            <a:ext cx="10572825" cy="441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Shape 376" descr="ViSolve Logo" title="ViSolv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8075" y="75799"/>
            <a:ext cx="3225075" cy="176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Shape 377" descr="Click To View Contributions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88825" y="800975"/>
            <a:ext cx="1413999" cy="966225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Shape 378"/>
          <p:cNvSpPr txBox="1"/>
          <p:nvPr/>
        </p:nvSpPr>
        <p:spPr>
          <a:xfrm>
            <a:off x="5068425" y="163900"/>
            <a:ext cx="7199100" cy="11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000" b="1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ONE of our great Partners </a:t>
            </a:r>
          </a:p>
          <a:p>
            <a:pPr lvl="0">
              <a:spcBef>
                <a:spcPts val="0"/>
              </a:spcBef>
              <a:buNone/>
            </a:pPr>
            <a:r>
              <a:rPr lang="en-US" sz="3000" b="1" u="sng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And vice-chair of the OpenEMR Board</a:t>
            </a:r>
          </a:p>
        </p:txBody>
      </p:sp>
      <p:pic>
        <p:nvPicPr>
          <p:cNvPr id="379" name="Shape 3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38775" y="5252775"/>
            <a:ext cx="6655948" cy="1466400"/>
          </a:xfrm>
          <a:prstGeom prst="rect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/>
          <p:nvPr/>
        </p:nvSpPr>
        <p:spPr>
          <a:xfrm>
            <a:off x="189185" y="220720"/>
            <a:ext cx="11693249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are committed to continuous improvement  - Our Roadmap</a:t>
            </a:r>
          </a:p>
        </p:txBody>
      </p:sp>
      <p:sp>
        <p:nvSpPr>
          <p:cNvPr id="386" name="Shape 386"/>
          <p:cNvSpPr/>
          <p:nvPr/>
        </p:nvSpPr>
        <p:spPr>
          <a:xfrm>
            <a:off x="3106199" y="805499"/>
            <a:ext cx="6584700" cy="4832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Data Validation &amp; Security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UI/UX modernization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Enterprise Readiness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Framework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Future proofing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 enhancements</a:t>
            </a:r>
          </a:p>
          <a:p>
            <a:pPr marL="342900" marR="0" lvl="0" indent="-3429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Performance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Version 5.0.0 is imminent !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Play </a:t>
            </a:r>
            <a:r>
              <a:rPr lang="en-US" sz="1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with 5.0.0 </a:t>
            </a: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here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Full Roadmap </a:t>
            </a: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discussion here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←- we welcome your input !</a:t>
            </a:r>
          </a:p>
        </p:txBody>
      </p:sp>
      <p:pic>
        <p:nvPicPr>
          <p:cNvPr id="387" name="Shape 387" descr="http://www.open-emr.org/wiki/skins/openemr/images/logo-full-con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57724" y="6114792"/>
            <a:ext cx="2447925" cy="68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/>
        </p:nvSpPr>
        <p:spPr>
          <a:xfrm>
            <a:off x="7189077" y="199853"/>
            <a:ext cx="4861033" cy="6524863"/>
          </a:xfrm>
          <a:prstGeom prst="rect">
            <a:avLst/>
          </a:prstGeom>
          <a:solidFill>
            <a:srgbClr val="EDEDED"/>
          </a:solidFill>
          <a:ln w="44450" cap="flat" cmpd="thinThick">
            <a:solidFill>
              <a:srgbClr val="1F386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i="1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26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After disappointing results with Office Ally &amp; then Practice Fusion we discovered OpenEMR &amp; with less than $500 bucks worth of hardware we were </a:t>
            </a:r>
            <a:r>
              <a:rPr lang="en-US" sz="2600" u="sng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up and running in one day. </a:t>
            </a:r>
            <a:r>
              <a:rPr lang="en-US" sz="2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This is the solution we hoped for, I only wish we had discovered it first! </a:t>
            </a:r>
            <a:r>
              <a:rPr lang="en-US" sz="26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We can't thank you enough. </a:t>
            </a:r>
            <a:r>
              <a:rPr lang="en-US" sz="26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advice is to get started with the right system the first time, choose OpenEMR.   </a:t>
            </a: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….. saved an estimated $250,000 by using OpenEMR… achieved an incredible level of office automation …online 24/7 since March of 2012</a:t>
            </a:r>
            <a:r>
              <a:rPr lang="en-US" sz="2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.”</a:t>
            </a:r>
            <a:r>
              <a:rPr lang="en-US" sz="2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(Customer testimonial)</a:t>
            </a:r>
          </a:p>
        </p:txBody>
      </p:sp>
      <p:sp>
        <p:nvSpPr>
          <p:cNvPr id="394" name="Shape 394"/>
          <p:cNvSpPr txBox="1"/>
          <p:nvPr/>
        </p:nvSpPr>
        <p:spPr>
          <a:xfrm>
            <a:off x="493899" y="2611352"/>
            <a:ext cx="5360273" cy="3046988"/>
          </a:xfrm>
          <a:prstGeom prst="rect">
            <a:avLst/>
          </a:prstGeom>
          <a:solidFill>
            <a:schemeClr val="lt1"/>
          </a:solidFill>
          <a:ln w="82550" cap="flat" cmpd="tri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2400" b="1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buClr>
                <a:srgbClr val="002060"/>
              </a:buClr>
              <a:buSzPct val="100000"/>
              <a:buFont typeface="Calibri"/>
              <a:buAutoNum type="arabicParenR"/>
            </a:pPr>
            <a:r>
              <a:rPr lang="en-US" sz="24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Download it and give it a try !</a:t>
            </a:r>
          </a:p>
          <a:p>
            <a:pPr marL="457200" marR="0" lvl="0" indent="-457200" algn="l" rtl="0">
              <a:spcBef>
                <a:spcPts val="0"/>
              </a:spcBef>
              <a:buClr>
                <a:srgbClr val="002060"/>
              </a:buClr>
              <a:buSzPct val="100000"/>
              <a:buFont typeface="Calibri"/>
              <a:buAutoNum type="arabicParenR"/>
            </a:pPr>
            <a:r>
              <a:rPr lang="en-US" sz="24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Check out our extensive documentation in the WIKI</a:t>
            </a:r>
          </a:p>
          <a:p>
            <a:pPr marL="457200" marR="0" lvl="0" indent="-457200" algn="l" rtl="0">
              <a:spcBef>
                <a:spcPts val="0"/>
              </a:spcBef>
              <a:buClr>
                <a:srgbClr val="002060"/>
              </a:buClr>
              <a:buSzPct val="100000"/>
              <a:buFont typeface="Calibri"/>
              <a:buAutoNum type="arabicParenR"/>
            </a:pPr>
            <a:r>
              <a:rPr lang="en-US" sz="24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Ask questions in the FORUM</a:t>
            </a:r>
          </a:p>
          <a:p>
            <a:pPr marL="457200" marR="0" lvl="0" indent="-457200" algn="l" rtl="0">
              <a:spcBef>
                <a:spcPts val="0"/>
              </a:spcBef>
              <a:buClr>
                <a:srgbClr val="002060"/>
              </a:buClr>
              <a:buSzPct val="100000"/>
              <a:buFont typeface="Calibri"/>
              <a:buAutoNum type="arabicParenR"/>
            </a:pPr>
            <a:r>
              <a:rPr lang="en-US" sz="24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If needed, contact one of our awesome support/implementation partners</a:t>
            </a:r>
          </a:p>
        </p:txBody>
      </p:sp>
      <p:sp>
        <p:nvSpPr>
          <p:cNvPr id="395" name="Shape 395"/>
          <p:cNvSpPr txBox="1"/>
          <p:nvPr/>
        </p:nvSpPr>
        <p:spPr>
          <a:xfrm>
            <a:off x="173420" y="422533"/>
            <a:ext cx="6180082" cy="70788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How to get started !</a:t>
            </a:r>
          </a:p>
        </p:txBody>
      </p:sp>
      <p:sp>
        <p:nvSpPr>
          <p:cNvPr id="396" name="Shape 396"/>
          <p:cNvSpPr/>
          <p:nvPr/>
        </p:nvSpPr>
        <p:spPr>
          <a:xfrm>
            <a:off x="3011214" y="945930"/>
            <a:ext cx="4303987" cy="126124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First –  1 more customer testimonial</a:t>
            </a:r>
          </a:p>
        </p:txBody>
      </p:sp>
      <p:sp>
        <p:nvSpPr>
          <p:cNvPr id="397" name="Shape 397"/>
          <p:cNvSpPr/>
          <p:nvPr/>
        </p:nvSpPr>
        <p:spPr>
          <a:xfrm rot="2948624">
            <a:off x="5168372" y="2343956"/>
            <a:ext cx="1371600" cy="250671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Shape 398"/>
          <p:cNvSpPr txBox="1"/>
          <p:nvPr/>
        </p:nvSpPr>
        <p:spPr>
          <a:xfrm rot="-2488574">
            <a:off x="5169718" y="3160182"/>
            <a:ext cx="1886495" cy="4001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NEXT STEPS</a:t>
            </a:r>
          </a:p>
        </p:txBody>
      </p:sp>
      <p:pic>
        <p:nvPicPr>
          <p:cNvPr id="399" name="Shape 399" descr="http://www.open-emr.org/wiki/skins/openemr/images/logo-full-con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63207" y="6273728"/>
            <a:ext cx="1750306" cy="490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/>
          <p:nvPr/>
        </p:nvSpPr>
        <p:spPr>
          <a:xfrm>
            <a:off x="144149" y="1490725"/>
            <a:ext cx="11903700" cy="3416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rgbClr val="FFD966"/>
                </a:solidFill>
                <a:latin typeface="Calibri"/>
                <a:ea typeface="Calibri"/>
                <a:cs typeface="Calibri"/>
                <a:sym typeface="Calibri"/>
              </a:rPr>
              <a:t>THANK YOU FOR HELPING ACHIEVE THE MISSION !!!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000" b="1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000" b="1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ensuring that </a:t>
            </a:r>
            <a:r>
              <a:rPr lang="en-US" sz="4000" b="1" u="sng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all</a:t>
            </a:r>
            <a:r>
              <a:rPr lang="en-US" sz="4000" b="1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 people, regardless of race, socioeconomic status or geographic location, have access to high-quality medical care!</a:t>
            </a:r>
          </a:p>
        </p:txBody>
      </p:sp>
      <p:pic>
        <p:nvPicPr>
          <p:cNvPr id="405" name="Shape 405" descr="http://www.open-emr.org/wiki/skins/openemr/images/logo-full-con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5482" y="5166292"/>
            <a:ext cx="5517933" cy="1545880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Shape 406"/>
          <p:cNvSpPr txBox="1"/>
          <p:nvPr/>
        </p:nvSpPr>
        <p:spPr>
          <a:xfrm>
            <a:off x="94595" y="356461"/>
            <a:ext cx="11997558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hope you found this helpful and FINALLY …..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Shape 4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687" y="101309"/>
            <a:ext cx="10814982" cy="6275241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Shape 412"/>
          <p:cNvSpPr txBox="1"/>
          <p:nvPr/>
        </p:nvSpPr>
        <p:spPr>
          <a:xfrm>
            <a:off x="9616965" y="6002183"/>
            <a:ext cx="2433143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i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**Wordle created from our testimonials</a:t>
            </a:r>
          </a:p>
        </p:txBody>
      </p:sp>
      <p:sp>
        <p:nvSpPr>
          <p:cNvPr id="413" name="Shape 413"/>
          <p:cNvSpPr txBox="1"/>
          <p:nvPr/>
        </p:nvSpPr>
        <p:spPr>
          <a:xfrm>
            <a:off x="346843" y="214571"/>
            <a:ext cx="3452646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Time for Q&amp;A</a:t>
            </a:r>
          </a:p>
        </p:txBody>
      </p:sp>
      <p:pic>
        <p:nvPicPr>
          <p:cNvPr id="414" name="Shape 414" descr="http://www.open-emr.org/wiki/skins/openemr/images/logo-full-con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144" y="6131371"/>
            <a:ext cx="1750306" cy="490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References</a:t>
            </a:r>
          </a:p>
        </p:txBody>
      </p:sp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http://www.mi-squared.com/products-services/openemr-medmaster-mobility-integration/#.WEW_UeYrI1I</a:t>
            </a:r>
            <a:r>
              <a:rPr lang="en-US"/>
              <a:t> 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OpenEMR Demo tool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Open EMR website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www.open-emr.org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179162" y="1218841"/>
            <a:ext cx="7222500" cy="3576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114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About us </a:t>
            </a: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understand your requirements</a:t>
            </a: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Features and function</a:t>
            </a: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/>
              <a:t>Demonstration</a:t>
            </a: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OpenEMR?</a:t>
            </a: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Contact us</a:t>
            </a:r>
          </a:p>
          <a:p>
            <a:pPr marL="228600" marR="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 / Q&amp;A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Shape 100" descr="http://www.open-emr.org/wiki/skins/openemr/images/logo-full-con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-1466935" y="2771019"/>
            <a:ext cx="5444533" cy="152531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3484178" y="519025"/>
            <a:ext cx="4430110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Our agenda for today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 descr="http://www.open-emr.org/wiki/skins/openemr/images/logo-full-con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33375" y="6092953"/>
            <a:ext cx="2447925" cy="68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 descr="mage result for onc certified image"/>
          <p:cNvSpPr/>
          <p:nvPr/>
        </p:nvSpPr>
        <p:spPr>
          <a:xfrm>
            <a:off x="0" y="0"/>
            <a:ext cx="3065929" cy="30659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324765" y="252373"/>
            <a:ext cx="10979109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OpenEMR is a superior alternative to proprietary counterparts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6893400" y="1195575"/>
            <a:ext cx="5298600" cy="537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18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most popular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global o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 source EMR &amp; Medical Practice solution 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More than 10 years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customizing, troubleshooting, &amp; implementing worldwide - current release 4.2.2. / version 5.0.0 imminent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ONC </a:t>
            </a:r>
            <a:r>
              <a:rPr lang="en-US" sz="18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certified</a:t>
            </a:r>
            <a:r>
              <a:rPr lang="en-US" sz="1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Cross platform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Windows, Linux, MAC OsX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Flexible</a:t>
            </a:r>
            <a:r>
              <a:rPr lang="en-US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house or cloud based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Full support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ICD-9, ICD-10, SNOMED, 5010 billing standards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Compatible</a:t>
            </a:r>
            <a:r>
              <a:rPr lang="en-US" sz="18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other solutions and interfaces (i.e. MySQL / Labs)</a:t>
            </a:r>
          </a:p>
          <a:p>
            <a:pPr marL="342900" marR="0" lvl="0" indent="-2286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18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Global partners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implementation and support</a:t>
            </a:r>
          </a:p>
        </p:txBody>
      </p:sp>
      <p:pic>
        <p:nvPicPr>
          <p:cNvPr id="111" name="Shape 111" descr="http://www.openhealthnews.com/sites/openhealthnews.com/files/open-source-complexities.png"/>
          <p:cNvPicPr preferRelativeResize="0"/>
          <p:nvPr/>
        </p:nvPicPr>
        <p:blipFill rotWithShape="1">
          <a:blip r:embed="rId4">
            <a:alphaModFix/>
          </a:blip>
          <a:srcRect r="1613" b="2752"/>
          <a:stretch/>
        </p:blipFill>
        <p:spPr>
          <a:xfrm>
            <a:off x="380800" y="1195575"/>
            <a:ext cx="6300600" cy="385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26087" y="5055075"/>
            <a:ext cx="2630774" cy="51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7330299" y="1498050"/>
            <a:ext cx="4407300" cy="60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en-US" sz="1400" b="1" i="0" u="sng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Brady Miller </a:t>
            </a:r>
            <a:r>
              <a:rPr lang="en-US" sz="1400" b="0" i="0" u="sng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– Co-administrator of OpenEMR since 2009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ct val="25000"/>
              <a:buFont typeface="Calibri"/>
              <a:buNone/>
            </a:pPr>
            <a:r>
              <a:rPr lang="en-US" sz="1400" u="sng">
                <a:solidFill>
                  <a:srgbClr val="002060"/>
                </a:solidFill>
              </a:rPr>
              <a:t>Brady.g.miller@gmail.com</a:t>
            </a:r>
          </a:p>
        </p:txBody>
      </p:sp>
      <p:sp>
        <p:nvSpPr>
          <p:cNvPr id="119" name="Shape 119"/>
          <p:cNvSpPr/>
          <p:nvPr/>
        </p:nvSpPr>
        <p:spPr>
          <a:xfrm>
            <a:off x="5514675" y="2292600"/>
            <a:ext cx="6736200" cy="403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Professional Activities  - </a:t>
            </a: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medical oncologist &amp; hematologist 2010-current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Professional Training: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Hematology-Oncology Fellowship at University of Washington, Seattle, WA. 2006-2009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Internal Medicine Internship and Residency at University of California - San Francisco, CA. 2003-2006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Doctor of Medicine at University of Texas - Southwestern Medical School, Dallas, TX. 1998-2003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Bachelor of Science in Biochemistry at University of Washington, Seattle, WA. 1992-1997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Professional Board Certification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Hematology, American Board of Internal Medicine, 2012.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Medical Oncology, American Board of Internal Medicine, 2010.</a:t>
            </a:r>
          </a:p>
        </p:txBody>
      </p:sp>
      <p:pic>
        <p:nvPicPr>
          <p:cNvPr id="120" name="Shape 120" descr="rady Miller's profile phot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54599" y="735451"/>
            <a:ext cx="1368600" cy="136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>
            <a:off x="6270650" y="5705075"/>
            <a:ext cx="4407300" cy="37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are here to help !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63550" y="1136100"/>
            <a:ext cx="5121300" cy="265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5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Open</a:t>
            </a:r>
            <a:r>
              <a:rPr lang="en-US" sz="55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EMR</a:t>
            </a:r>
            <a:r>
              <a:rPr lang="en-US" sz="5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is designed </a:t>
            </a:r>
            <a:r>
              <a:rPr lang="en-US" sz="5500" b="1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by you</a:t>
            </a:r>
            <a:r>
              <a:rPr lang="en-US" sz="5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5500" b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for you</a:t>
            </a:r>
            <a:r>
              <a:rPr lang="en-US" sz="5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!</a:t>
            </a:r>
          </a:p>
        </p:txBody>
      </p:sp>
      <p:pic>
        <p:nvPicPr>
          <p:cNvPr id="123" name="Shape 123" descr="http://www.open-emr.org/wiki/skins/openemr/images/logo-full-con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0850" y="5500628"/>
            <a:ext cx="2448000" cy="68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/>
          <p:nvPr/>
        </p:nvSpPr>
        <p:spPr>
          <a:xfrm>
            <a:off x="5432200" y="491775"/>
            <a:ext cx="6610500" cy="57384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741B4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 txBox="1"/>
          <p:nvPr/>
        </p:nvSpPr>
        <p:spPr>
          <a:xfrm>
            <a:off x="373600" y="4315937"/>
            <a:ext cx="4501200" cy="47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With strong governance for release management</a:t>
            </a:r>
          </a:p>
        </p:txBody>
      </p:sp>
      <p:sp>
        <p:nvSpPr>
          <p:cNvPr id="126" name="Shape 126"/>
          <p:cNvSpPr/>
          <p:nvPr/>
        </p:nvSpPr>
        <p:spPr>
          <a:xfrm>
            <a:off x="4654475" y="4304900"/>
            <a:ext cx="660000" cy="37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Shape 132" descr="http://www.open-emr.org/wiki/skins/openemr/images/logo-full-con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34510" y="6096805"/>
            <a:ext cx="2447925" cy="685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x="204953" y="269948"/>
            <a:ext cx="11808372" cy="55399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know what you want and need for your practice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262514" y="452697"/>
            <a:ext cx="11693100" cy="6278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1143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Ease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use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Achieve meaningful use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incentives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data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at your fingertips 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Modern practice 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Elimination of paper files / increased operational efficiency  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Valuable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decision support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alerts and reminders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Ability to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remotely access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data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Improved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patient outcomes and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increased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patient safety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Accurate and timely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coding/billing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from legible documentation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Accurate and timely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Rx ordering/dispensing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Increased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patient engagement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via secure patient portal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Differentiating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experience</a:t>
            </a:r>
          </a:p>
          <a:p>
            <a:pPr marL="342900" lvl="0" indent="-266700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Enhanced</a:t>
            </a:r>
            <a:r>
              <a:rPr lang="en-US" sz="2400" u="sng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communication  (patients and colleagues)</a:t>
            </a:r>
            <a:r>
              <a:rPr lang="en-US" sz="2400"/>
              <a:t> 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Ease of </a:t>
            </a:r>
            <a:r>
              <a:rPr lang="en-US" sz="2400" u="sng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providing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evidenced based guidelines 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Flexible and </a:t>
            </a:r>
            <a:r>
              <a:rPr lang="en-US" sz="2400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affordable </a:t>
            </a:r>
          </a:p>
          <a:p>
            <a:pPr marL="342900" marR="0" lvl="0" indent="-2667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Highly </a:t>
            </a:r>
            <a:r>
              <a:rPr lang="en-US" sz="2400" u="sng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secure and auditable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solution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4357" y="943623"/>
            <a:ext cx="4892700" cy="312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 descr="http://www.open-emr.org/wiki/skins/openemr/images/logo-full-con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4953" y="6276869"/>
            <a:ext cx="2074316" cy="58113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x="128753" y="143820"/>
            <a:ext cx="11808300" cy="554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Our </a:t>
            </a:r>
            <a:r>
              <a:rPr lang="en-US" sz="30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Features &amp; Functions</a:t>
            </a:r>
          </a:p>
        </p:txBody>
      </p:sp>
      <p:sp>
        <p:nvSpPr>
          <p:cNvPr id="143" name="Shape 143"/>
          <p:cNvSpPr/>
          <p:nvPr/>
        </p:nvSpPr>
        <p:spPr>
          <a:xfrm>
            <a:off x="8147000" y="4501250"/>
            <a:ext cx="3353700" cy="1543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6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ONFIGURABLE   </a:t>
            </a:r>
          </a:p>
          <a:p>
            <a:pPr lvl="0">
              <a:spcBef>
                <a:spcPts val="0"/>
              </a:spcBef>
              <a:buNone/>
            </a:pPr>
            <a:r>
              <a:rPr lang="en-US" sz="36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OMPREHENSIVE   </a:t>
            </a:r>
          </a:p>
          <a:p>
            <a:pPr lvl="0">
              <a:spcBef>
                <a:spcPts val="0"/>
              </a:spcBef>
              <a:buNone/>
            </a:pPr>
            <a:r>
              <a:rPr lang="en-US" sz="36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OMMUNITY </a:t>
            </a:r>
          </a:p>
        </p:txBody>
      </p:sp>
      <p:sp>
        <p:nvSpPr>
          <p:cNvPr id="144" name="Shape 144"/>
          <p:cNvSpPr/>
          <p:nvPr/>
        </p:nvSpPr>
        <p:spPr>
          <a:xfrm>
            <a:off x="6304175" y="4831225"/>
            <a:ext cx="1614300" cy="110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D85C6"/>
          </a:solidFill>
          <a:ln w="76200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267975" y="489725"/>
            <a:ext cx="6900600" cy="473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demographics 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Scheduling &amp; Reminders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Charting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Labs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Electronic digital document management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Prescriptions</a:t>
            </a:r>
          </a:p>
          <a:p>
            <a:pPr marL="342900" lvl="0" indent="-254000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Clinical decision rules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Portal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Reports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Multilanguage support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Voice recognition ready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Source &amp; License free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Supported by a vibrant community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easily customized</a:t>
            </a:r>
          </a:p>
          <a:p>
            <a:pPr marL="342900" marR="0" lvl="0" indent="-254000" algn="l" rtl="0">
              <a:spcBef>
                <a:spcPts val="0"/>
              </a:spcBef>
              <a:buClr>
                <a:srgbClr val="C00000"/>
              </a:buClr>
              <a:buSzPct val="100000"/>
              <a:buFont typeface="Noto Sans Symbols"/>
              <a:buChar char="✓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 interfaces - Quest / LabCorp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Shape 1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7963" y="1053845"/>
            <a:ext cx="5289890" cy="85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00800" y="1926790"/>
            <a:ext cx="5447054" cy="124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Shape 152" descr="http://www.open-emr.org/wiki/skins/openemr/images/peace-corps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21657" y="2664106"/>
            <a:ext cx="2204654" cy="1134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57998" y="3818171"/>
            <a:ext cx="5782673" cy="1231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 descr="http://www.open-emr.org/wiki/skins/openemr/images/siaya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83135" y="4541026"/>
            <a:ext cx="2537821" cy="151835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/>
          <p:nvPr/>
        </p:nvSpPr>
        <p:spPr>
          <a:xfrm>
            <a:off x="6022317" y="1053845"/>
            <a:ext cx="192744" cy="54469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832862" y="6033844"/>
            <a:ext cx="452278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LINK TO OUR MANY </a:t>
            </a:r>
            <a:r>
              <a:rPr lang="en-US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SUCCESS</a:t>
            </a:r>
            <a:r>
              <a:rPr lang="en-US" sz="1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STORIES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204953" y="269948"/>
            <a:ext cx="11808372" cy="55399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Our global reach and key reference accounts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1048045" y="1879575"/>
            <a:ext cx="3799489" cy="30469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Over 300,000 users</a:t>
            </a:r>
          </a:p>
          <a:p>
            <a:pPr marL="457200" marR="0" lvl="0" indent="-457200" algn="l" rtl="0">
              <a:spcBef>
                <a:spcPts val="0"/>
              </a:spcBef>
              <a:buClr>
                <a:srgbClr val="C00000"/>
              </a:buClr>
              <a:buFont typeface="Noto Sans Symbols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182 Countries</a:t>
            </a:r>
          </a:p>
          <a:p>
            <a:pPr marL="457200" marR="0" lvl="0" indent="-457200" algn="l" rtl="0">
              <a:spcBef>
                <a:spcPts val="0"/>
              </a:spcBef>
              <a:buClr>
                <a:srgbClr val="C00000"/>
              </a:buClr>
              <a:buFont typeface="Noto Sans Symbols"/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buClr>
                <a:srgbClr val="C00000"/>
              </a:buClr>
              <a:buSzPct val="150000"/>
              <a:buFont typeface="Noto Sans Symbols"/>
              <a:buChar char="✓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36 languages</a:t>
            </a:r>
          </a:p>
        </p:txBody>
      </p:sp>
      <p:pic>
        <p:nvPicPr>
          <p:cNvPr id="159" name="Shape 159" descr="http://www.open-emr.org/wiki/skins/openemr/images/logo-full-con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227607" y="6157351"/>
            <a:ext cx="2060778" cy="57733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 descr="http://www.open-emr.org/wiki/skins/openemr/images/logo-full-con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35930" y="6033744"/>
            <a:ext cx="2447925" cy="68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8150" y="394450"/>
            <a:ext cx="10761273" cy="550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/>
        </p:nvSpPr>
        <p:spPr>
          <a:xfrm>
            <a:off x="904546" y="5599632"/>
            <a:ext cx="1003935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https://sourceforge.net/projects/openemr/files/stats/timeline?dates=2002-08-01+to+2016-11-22</a:t>
            </a:r>
          </a:p>
        </p:txBody>
      </p:sp>
      <p:pic>
        <p:nvPicPr>
          <p:cNvPr id="294" name="Shape 2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9264" y="1589796"/>
            <a:ext cx="10729913" cy="3205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Shape 295" descr="http://www.open-emr.org/wiki/skins/openemr/images/logo-full-con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92707" y="6244344"/>
            <a:ext cx="1889728" cy="52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Shape 296">
            <a:hlinkClick r:id="rId3"/>
          </p:cNvPr>
          <p:cNvSpPr txBox="1"/>
          <p:nvPr/>
        </p:nvSpPr>
        <p:spPr>
          <a:xfrm>
            <a:off x="904546" y="5044578"/>
            <a:ext cx="8018735" cy="46166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Let’s see how many have been downloaded this month !!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189185" y="141891"/>
            <a:ext cx="11693249" cy="584774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are the most downloaded Open Source EMR in the World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1110</Words>
  <Application>Microsoft Macintosh PowerPoint</Application>
  <PresentationFormat>Widescreen</PresentationFormat>
  <Paragraphs>170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Noto Sans Symbols</vt:lpstr>
      <vt:lpstr>Office Theme</vt:lpstr>
      <vt:lpstr>PowerPoint Presentation</vt:lpstr>
      <vt:lpstr>PowerPoint Presentation</vt:lpstr>
      <vt:lpstr>PowerPoint Presentation</vt:lpstr>
      <vt:lpstr>Brady Miller – Co-administrator of OpenEMR since 2009 Brady.g.miller@gmail.com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</vt:vector>
  </TitlesOfParts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Rhonda Baker</cp:lastModifiedBy>
  <cp:revision>1</cp:revision>
  <dcterms:modified xsi:type="dcterms:W3CDTF">2016-12-06T01:15:14Z</dcterms:modified>
</cp:coreProperties>
</file>